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F927CA-716E-428E-92A9-CA232AF350D3}">
  <a:tblStyle styleId="{13F927CA-716E-428E-92A9-CA232AF350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b033912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b033912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033912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b033912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8d7aade28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8d7aade28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0339128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0339128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0339128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b0339128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0339128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0339128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b0339128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b0339128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0339128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b0339128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0339128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b0339128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b033912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b033912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8d7aade28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8d7aade28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8d7aade28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8d7aade2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0339128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b0339128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da76d2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8da76d2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b0339128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b0339128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0339128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0339128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0339128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0339128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b033912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b033912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0339128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0339128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b033912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b033912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b0339128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b033912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033912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033912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0339128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b0339128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033912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b033912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metalcentergroup.com/metal-prices" TargetMode="External"/><Relationship Id="rId4" Type="http://schemas.openxmlformats.org/officeDocument/2006/relationships/hyperlink" Target="https://www.focus-economics.com/commodities/base-metals/steel-usa" TargetMode="External"/><Relationship Id="rId5" Type="http://schemas.openxmlformats.org/officeDocument/2006/relationships/hyperlink" Target="https://markets.businessinsider.com/commodities/aluminum-price" TargetMode="External"/><Relationship Id="rId6" Type="http://schemas.openxmlformats.org/officeDocument/2006/relationships/hyperlink" Target="https://www.statista.com/statistics/264626/copper-production-by-country/#:~:text=The%20ten%20leading%20countries%20in,Mexico%2C%20Russia%2C%20and%20Kazakhstan" TargetMode="External"/><Relationship Id="rId7" Type="http://schemas.openxmlformats.org/officeDocument/2006/relationships/hyperlink" Target="https://investingnews.com/daily/resource-investing/base-metals-investing/nickel-investing/nickel-mining-in-canada/" TargetMode="External"/><Relationship Id="rId8" Type="http://schemas.openxmlformats.org/officeDocument/2006/relationships/hyperlink" Target="https://www.nrcan.gc.ca/our-natural-resources/minerals-mining/minerals-metals-facts/copper-facts/2050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en.numista.com/catalogue/pieces2155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mint.ca/store/mint/about-the-mint/1-cent-530000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www.ramint.gov.au/sites/default/files/About%20our%20coins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www.mint.ca/store/mint/about-the-mint/2-dollars-5300016#:~:text=The%202%2Ddollar%20coin%20was,by%20the%20Royal%20Canadian%20Min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0"/>
            <a:ext cx="6062100" cy="23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Investigation of Coins From Around the World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93225"/>
            <a:ext cx="51501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 Apsel, Benjamin Kuster, Victor Villanueva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11, 2021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00" y="588575"/>
            <a:ext cx="2710175" cy="382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7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Procedure: Techniques Overview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847500"/>
            <a:ext cx="8520600" cy="3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Techniques used: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Scanning Electron Microscopy (SEM): Microstructural Information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Electron beam directed at sample with emitted electron signals detected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Energy Dispersive X-Ray Spectroscopy (EDS): Compositional Information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Electron beam directed at signal with characteristic and continuum x-rays detected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X-Ray Powder Diffraction (XRD): Structural and Compositional Information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X-rays directed at sample with x-rays detected (characteristic spectrum analyzed)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Vickers hardness testing: Hardness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Sample is indented and the depression left is measured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Interpretation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Coin Hardnesses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Coins should be above a minimum </a:t>
            </a:r>
            <a:r>
              <a:rPr lang="en" sz="2200"/>
              <a:t>threshold 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Retain their shape and structural integrity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Hardness of two-phase coin especially important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Harder exterior improves durability </a:t>
            </a:r>
            <a:endParaRPr sz="1800"/>
          </a:p>
        </p:txBody>
      </p:sp>
      <p:graphicFrame>
        <p:nvGraphicFramePr>
          <p:cNvPr id="133" name="Google Shape;133;p24"/>
          <p:cNvGraphicFramePr/>
          <p:nvPr/>
        </p:nvGraphicFramePr>
        <p:xfrm>
          <a:off x="9525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{13F927CA-716E-428E-92A9-CA232AF350D3}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88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Czech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Canadian Penny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Australian Dollar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Canadian Two Dollar Interior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Canadian Two Dollar Exterior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HV: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382.9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284.0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395.6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441.8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500.6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32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Czech One Koruna: EDS Overview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48700" y="985350"/>
            <a:ext cx="45873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Showed primarily iron with secondary amounts of copper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Nickel misidentified as copper, 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trace elements shown in 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 and Pd from coating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Uranium misidentified, why?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Don’t take EDS results at face value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75" y="985349"/>
            <a:ext cx="4071876" cy="29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3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Czech One Koruna: EDS Point ID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983963"/>
            <a:ext cx="4669800" cy="3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EDS map showed primarily iron core with Cu-Zn coating at 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Agrees with expected overall structure of Czech coin (core and coating)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Coating: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75.47% Cu, 23.83% Zn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Core: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99.5% Fe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EDS properly showed two phases but misidentified their composition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0" l="7136" r="8907" t="0"/>
          <a:stretch/>
        </p:blipFill>
        <p:spPr>
          <a:xfrm>
            <a:off x="4810475" y="926850"/>
            <a:ext cx="4174001" cy="386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One Cent (1971): EDS Overview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017725"/>
            <a:ext cx="4260300" cy="38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identified according to EDS: 97.7% Cu, 1.5% Zn, 0.5% Sn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EDS data identifies three primary elements which match the expected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tin is undercounted and zinc is overcounted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EDS is effective for qualitative analysis, but suffers during quantitative analysis.</a:t>
            </a:r>
            <a:endParaRPr b="1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675" y="1108587"/>
            <a:ext cx="4095349" cy="2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One Cent: XRD data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727250" y="1582075"/>
            <a:ext cx="7342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311700" y="1274225"/>
            <a:ext cx="4097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XRD pattern matched that of the 97% Cu, 3% Sn reference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No Zinc detected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More consistent with expected results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Using XRD to compare spectra to the known database can give the most likely compositions.</a:t>
            </a:r>
            <a:endParaRPr b="1" sz="2000">
              <a:solidFill>
                <a:schemeClr val="dk2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0" y="1274226"/>
            <a:ext cx="4451700" cy="2790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Australian One Dollar: EDS Findings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3936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identified in XRD: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identified in EDS: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Copper- 67.71 wt 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Zinc- 24.15 wt 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Nickel- 6.22 wt 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Neither method identified aluminum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Neither method identified zinc in the expected amount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Based on expected results and XRD, this EDS data set is inaccurate.</a:t>
            </a:r>
            <a:endParaRPr b="1"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25" y="1473538"/>
            <a:ext cx="4583975" cy="27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Two Dollar: EDS Overview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160175" y="1152475"/>
            <a:ext cx="4411800" cy="3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5311" lvl="0" marL="457200" rtl="0" algn="l">
              <a:spcBef>
                <a:spcPts val="0"/>
              </a:spcBef>
              <a:spcAft>
                <a:spcPts val="0"/>
              </a:spcAft>
              <a:buSzPts val="2153"/>
              <a:buChar char="●"/>
            </a:pPr>
            <a:r>
              <a:rPr lang="en" sz="2152"/>
              <a:t>Phase 1: Primarily Ni, trace amounts of Cu</a:t>
            </a:r>
            <a:endParaRPr sz="2152"/>
          </a:p>
          <a:p>
            <a:pPr indent="-365311" lvl="0" marL="457200" rtl="0" algn="l">
              <a:spcBef>
                <a:spcPts val="0"/>
              </a:spcBef>
              <a:spcAft>
                <a:spcPts val="0"/>
              </a:spcAft>
              <a:buSzPts val="2153"/>
              <a:buChar char="●"/>
            </a:pPr>
            <a:r>
              <a:rPr lang="en" sz="2152"/>
              <a:t>Phase 2: Primarily Cu, trace amounts of Al and Ni</a:t>
            </a:r>
            <a:endParaRPr sz="2152"/>
          </a:p>
          <a:p>
            <a:pPr indent="-365311" lvl="0" marL="457200" rtl="0" algn="l">
              <a:spcBef>
                <a:spcPts val="0"/>
              </a:spcBef>
              <a:spcAft>
                <a:spcPts val="0"/>
              </a:spcAft>
              <a:buSzPts val="2153"/>
              <a:buChar char="●"/>
            </a:pPr>
            <a:r>
              <a:rPr lang="en" sz="2152"/>
              <a:t>Identifies coin as minted between 1996 and 2012</a:t>
            </a:r>
            <a:endParaRPr sz="215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5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152"/>
              <a:t>Outer ring is made primarily of nickel and inner core is made primarily of copper</a:t>
            </a:r>
            <a:endParaRPr b="1" sz="2152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21850"/>
            <a:ext cx="4411825" cy="20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8825"/>
            <a:ext cx="4411825" cy="20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Two Dollar: EDS Point ID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457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identified: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Nickel (89%)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Center: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Components identified: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Copper (87%)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Coin was identified as from 1996-2012</a:t>
            </a:r>
            <a:endParaRPr b="1"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10474" r="0" t="0"/>
          <a:stretch/>
        </p:blipFill>
        <p:spPr>
          <a:xfrm>
            <a:off x="4884000" y="1152475"/>
            <a:ext cx="4148225" cy="32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Introduce the motivation for the investigation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Give an overview of the four coins we studied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Discuss our goals and techniques used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Analyze data within all four coins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Draw conclusions from the generated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Recommendations for fut</a:t>
            </a:r>
            <a:r>
              <a:rPr lang="en" sz="2200"/>
              <a:t>ure research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Two Dollar: Hardness and Boundary Shape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472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inner core’s hardness is lower than that of the exterior 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Exterior</a:t>
            </a:r>
            <a:r>
              <a:rPr lang="en"/>
              <a:t> ring protects inner 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Shape of boundary between them, result of stamping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acts as a fastener to keep the two pieces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Hard exterior protects softer core.</a:t>
            </a:r>
            <a:endParaRPr b="1"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150" y="1152475"/>
            <a:ext cx="3189175" cy="29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Metal Cost Comparison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55935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Czech coin is the only coin made mostly of the cheapest material included (steel)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coins are made mostly of copper or nickel, despite having other cheaper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Zinc and aluminum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Australia is one of the leading producers of copper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Canada is a leading producer of nickel and copper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Raw cost of coin material is not necessarily optimized</a:t>
            </a:r>
            <a:endParaRPr b="1" sz="2000"/>
          </a:p>
        </p:txBody>
      </p:sp>
      <p:graphicFrame>
        <p:nvGraphicFramePr>
          <p:cNvPr id="198" name="Google Shape;198;p33"/>
          <p:cNvGraphicFramePr/>
          <p:nvPr/>
        </p:nvGraphicFramePr>
        <p:xfrm>
          <a:off x="6105350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{13F927CA-716E-428E-92A9-CA232AF350D3}</a:tableStyleId>
              </a:tblPr>
              <a:tblGrid>
                <a:gridCol w="1224100"/>
                <a:gridCol w="12241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 Per Ton (USD)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603.52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Aluminum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2540.48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Zinc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3037.50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10724.50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Nickel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18070.00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33097.00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9" name="Google Shape;199;p33"/>
          <p:cNvSpPr txBox="1"/>
          <p:nvPr/>
        </p:nvSpPr>
        <p:spPr>
          <a:xfrm>
            <a:off x="311700" y="4354075"/>
            <a:ext cx="725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https://www.metalcentergroup.com/metal-prices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https://www.focus-economics.com/commodities/base-metals/steel-usa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https://markets.businessinsider.com/commodities/aluminum-price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https://www.statista.com/statistics/264626/copper-production-by-country/#:~:text=The%20ten%20leading%20countries%20in,Mexico%2C%20Russia%2C%20and%20Kazakhstan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https://investingnews.com/daily/resource-investing/base-metals-investing/nickel-investing/nickel-mining-in-canada/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8"/>
              </a:rPr>
              <a:t>https://www.nrcan.gc.ca/our-natural-resources/minerals-mining/minerals-metals-facts/copper-facts/20506</a:t>
            </a:r>
            <a:r>
              <a:rPr lang="en" sz="700"/>
              <a:t> </a:t>
            </a:r>
            <a:endParaRPr sz="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Unexplained EDS and XRD Artifacts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Multiple different trace elements in each EDS scan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Fe and Mn frequently appeared and were excluded from some scans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XRD scan was unable to identify elements present in small amounts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Ability of XRD to identify a </a:t>
            </a:r>
            <a:r>
              <a:rPr lang="en" sz="1600"/>
              <a:t>component</a:t>
            </a:r>
            <a:r>
              <a:rPr lang="en" sz="1600"/>
              <a:t> is completely dependent on the database of patterns used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Both EDS </a:t>
            </a:r>
            <a:r>
              <a:rPr lang="en" sz="2000"/>
              <a:t>and XRD data incorrectly identify the coating on the Czech Koruna 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Approximately 75% copper and 25% zinc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8520600" cy="3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of the coins, and their mints when appropriate, were identified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Australian dollar coin had errors in the compositional data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Each of the separate phases in the coins with two phases were confirmed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plating and core of Czech Koruna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Inner and outer portions of Canadian two dollar coin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Construction of the coins did not primarily depend on the material properties of the substance used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Price of the materials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Accessibility of the materials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Material met general hardness threshold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future work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Specified</a:t>
            </a:r>
            <a:r>
              <a:rPr lang="en"/>
              <a:t> Research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coins from same country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Further Research into Coin Manufacturing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on crystal structure and grains if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Rolling, casting, stamping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Special thanks to: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Professor Ihlefeld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Ian Brummel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67300" y="1152475"/>
            <a:ext cx="85206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Coins come in all shapes and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cheaper than bills in the long 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Produced by stamping blanks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</a:t>
            </a:r>
            <a:r>
              <a:rPr lang="en"/>
              <a:t>factors go into a nation’s decision for particular coin material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Aesthetics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Material Hardness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Metal availability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358400" y="578225"/>
            <a:ext cx="64272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An Introduction to Our Four Coins</a:t>
            </a:r>
            <a:endParaRPr sz="402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475" y="2202050"/>
            <a:ext cx="1700800" cy="1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88" y="2202050"/>
            <a:ext cx="1700800" cy="1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550" y="2202050"/>
            <a:ext cx="1656579" cy="1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204" y="2202050"/>
            <a:ext cx="1708393" cy="17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Czech Republic One Koruna Coin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650" y="1573100"/>
            <a:ext cx="5505300" cy="22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One Koruna </a:t>
            </a:r>
            <a:r>
              <a:rPr lang="en" sz="2000">
                <a:highlight>
                  <a:srgbClr val="FFFFFF"/>
                </a:highlight>
              </a:rPr>
              <a:t>≈ 0.05 USD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Issued in 1993, no compositional changes since issuing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Made entirely of nickel-plated steel [2]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Slightly thicker than conventional coins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Thickness of 2.55 mm</a:t>
            </a:r>
            <a:endParaRPr sz="20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947" y="1152475"/>
            <a:ext cx="2984000" cy="30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688275" y="4662450"/>
            <a:ext cx="58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https://en.numista.com/catalogue/pieces2155.html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One Cent Coin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534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use since 1858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Until 1996, the coin was 98% Cu, 1.75% Sn, and 0.25% Zn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1997-1999: 98.4% Zn, 1.6% Cu plating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2000-2012: 94% steel, 1.5% Ni, 4.5% Cu plating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Withdrawn from circulation in 2013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Thickness similar to US penny (1.5 mm)</a:t>
            </a:r>
            <a:endParaRPr sz="20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150" y="1501625"/>
            <a:ext cx="2718100" cy="27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265525" y="4529250"/>
            <a:ext cx="71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https://www.mint.ca/store/mint/about-the-mint/1-cent-5300004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Australian Dollar Coin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487550"/>
            <a:ext cx="56592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Issued in 1984 to replace the one-dollar note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Made of 92% Cu, 6% Al, and 2% Ni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compositional changes since production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Thickness of 3 mm</a:t>
            </a:r>
            <a:endParaRPr sz="20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951" y="1309925"/>
            <a:ext cx="2792450" cy="28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015950" y="4573650"/>
            <a:ext cx="71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https://www.ramint.gov.au/sites/default/files/About%20our%20coins.pdf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Two Dollar Coin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6178800" cy="3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829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2"/>
              <a:t>W</a:t>
            </a:r>
            <a:r>
              <a:rPr lang="en" sz="2042"/>
              <a:t>hy is it made of two different compositions?</a:t>
            </a:r>
            <a:endParaRPr sz="204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Distinguish the higher value coins</a:t>
            </a:r>
            <a:endParaRPr sz="167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Prevent coin counterfeiting</a:t>
            </a:r>
            <a:endParaRPr sz="1672"/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Same thickness as US quarter (1.75 mm)</a:t>
            </a:r>
            <a:endParaRPr sz="2000"/>
          </a:p>
          <a:p>
            <a:pPr indent="-35829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2"/>
              <a:t>1996-2012 Composition: [1]</a:t>
            </a:r>
            <a:endParaRPr sz="204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Outer Ring: 99% Ni</a:t>
            </a:r>
            <a:endParaRPr sz="167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Inner Core: 92% Cu, 6% Al, 2% Ni</a:t>
            </a:r>
            <a:endParaRPr sz="1672"/>
          </a:p>
          <a:p>
            <a:pPr indent="-358298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42"/>
              <a:buChar char="●"/>
            </a:pPr>
            <a:r>
              <a:rPr lang="en" sz="2042"/>
              <a:t>2012-Present:</a:t>
            </a:r>
            <a:endParaRPr sz="204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Outer Ring: Nickel plated steel</a:t>
            </a:r>
            <a:endParaRPr sz="1672"/>
          </a:p>
          <a:p>
            <a:pPr indent="-334803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73"/>
              <a:buChar char="○"/>
            </a:pPr>
            <a:r>
              <a:rPr lang="en" sz="1672"/>
              <a:t>Inner Core: Brass plated aluminum bronze</a:t>
            </a:r>
            <a:endParaRPr sz="167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672"/>
              <a:t>Unknown Which Coin we </a:t>
            </a:r>
            <a:r>
              <a:rPr lang="en" sz="1672"/>
              <a:t>received</a:t>
            </a:r>
            <a:endParaRPr sz="1672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550" y="2071550"/>
            <a:ext cx="3250000" cy="1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33225" y="4750375"/>
            <a:ext cx="8852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https://www.mint.ca/store/mint/about-the-mint/2-dollars-5300016#:~:text=The%202%2Ddollar%20coin%20was,by%20the%20Royal%20Canadian%20Mint</a:t>
            </a:r>
            <a:r>
              <a:rPr lang="en" sz="1000">
                <a:solidFill>
                  <a:schemeClr val="dk2"/>
                </a:solidFill>
              </a:rPr>
              <a:t>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Goals</a:t>
            </a:r>
            <a:endParaRPr sz="3220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69325"/>
            <a:ext cx="8520600" cy="31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Use characterization techniques to identify compositions of different metals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Potentially identify mint time period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Confirm plating material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Hypothesize why each combination of materials was chosen for each coin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